
<file path=[Content_Types].xml><?xml version="1.0" encoding="utf-8"?>
<Types xmlns="http://schemas.openxmlformats.org/package/2006/content-types">
  <Default Extension="jpeg" ContentType="image/jpe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4" r:id="rId3"/>
    <p:sldId id="270" r:id="rId4"/>
    <p:sldId id="271" r:id="rId5"/>
    <p:sldId id="272" r:id="rId6"/>
    <p:sldId id="273" r:id="rId7"/>
    <p:sldId id="274" r:id="rId8"/>
    <p:sldId id="275" r:id="rId9"/>
    <p:sldId id="276"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756"/>
    <p:restoredTop sz="94565"/>
  </p:normalViewPr>
  <p:slideViewPr>
    <p:cSldViewPr snapToGrid="0" snapToObjects="1">
      <p:cViewPr varScale="1">
        <p:scale>
          <a:sx n="105" d="100"/>
          <a:sy n="105" d="100"/>
        </p:scale>
        <p:origin x="600"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A78CAA-2F54-E648-848A-1FAE1AB16B6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99694A7-BD08-1F47-BAE1-6C3A0CFE97E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B5023BC-0CDA-3345-AB90-C20CF32D27A0}"/>
              </a:ext>
            </a:extLst>
          </p:cNvPr>
          <p:cNvSpPr>
            <a:spLocks noGrp="1"/>
          </p:cNvSpPr>
          <p:nvPr>
            <p:ph type="dt" sz="half" idx="10"/>
          </p:nvPr>
        </p:nvSpPr>
        <p:spPr/>
        <p:txBody>
          <a:bodyPr/>
          <a:lstStyle/>
          <a:p>
            <a:fld id="{5DAB3124-CC38-2041-A473-FC1ECDC4641E}" type="datetimeFigureOut">
              <a:rPr lang="en-US" smtClean="0"/>
              <a:t>4/30/21</a:t>
            </a:fld>
            <a:endParaRPr lang="en-US" dirty="0"/>
          </a:p>
        </p:txBody>
      </p:sp>
      <p:sp>
        <p:nvSpPr>
          <p:cNvPr id="5" name="Footer Placeholder 4">
            <a:extLst>
              <a:ext uri="{FF2B5EF4-FFF2-40B4-BE49-F238E27FC236}">
                <a16:creationId xmlns:a16="http://schemas.microsoft.com/office/drawing/2014/main" id="{9FE785A6-2C7E-C74A-8503-1035EE02589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C93AEBE-1909-8B4D-A3FE-B69E2F7D63A1}"/>
              </a:ext>
            </a:extLst>
          </p:cNvPr>
          <p:cNvSpPr>
            <a:spLocks noGrp="1"/>
          </p:cNvSpPr>
          <p:nvPr>
            <p:ph type="sldNum" sz="quarter" idx="12"/>
          </p:nvPr>
        </p:nvSpPr>
        <p:spPr/>
        <p:txBody>
          <a:bodyPr/>
          <a:lstStyle/>
          <a:p>
            <a:fld id="{613F3B33-ABA5-5743-9D8A-B5BC3F8A818A}" type="slidenum">
              <a:rPr lang="en-US" smtClean="0"/>
              <a:t>‹#›</a:t>
            </a:fld>
            <a:endParaRPr lang="en-US" dirty="0"/>
          </a:p>
        </p:txBody>
      </p:sp>
    </p:spTree>
    <p:extLst>
      <p:ext uri="{BB962C8B-B14F-4D97-AF65-F5344CB8AC3E}">
        <p14:creationId xmlns:p14="http://schemas.microsoft.com/office/powerpoint/2010/main" val="22368781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4EA6BD-DD00-8748-A1DE-AFBFD3A654F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A896CE4-BDD9-CA4E-BD02-843E36028FF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872A8D9-1DEA-2046-AB67-751B5F6471BD}"/>
              </a:ext>
            </a:extLst>
          </p:cNvPr>
          <p:cNvSpPr>
            <a:spLocks noGrp="1"/>
          </p:cNvSpPr>
          <p:nvPr>
            <p:ph type="dt" sz="half" idx="10"/>
          </p:nvPr>
        </p:nvSpPr>
        <p:spPr/>
        <p:txBody>
          <a:bodyPr/>
          <a:lstStyle/>
          <a:p>
            <a:fld id="{5DAB3124-CC38-2041-A473-FC1ECDC4641E}" type="datetimeFigureOut">
              <a:rPr lang="en-US" smtClean="0"/>
              <a:t>4/30/21</a:t>
            </a:fld>
            <a:endParaRPr lang="en-US" dirty="0"/>
          </a:p>
        </p:txBody>
      </p:sp>
      <p:sp>
        <p:nvSpPr>
          <p:cNvPr id="5" name="Footer Placeholder 4">
            <a:extLst>
              <a:ext uri="{FF2B5EF4-FFF2-40B4-BE49-F238E27FC236}">
                <a16:creationId xmlns:a16="http://schemas.microsoft.com/office/drawing/2014/main" id="{64A0FEB4-778E-0948-A866-9C5B705848E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B19E517-3BBC-2741-97CA-4F102F8A12CD}"/>
              </a:ext>
            </a:extLst>
          </p:cNvPr>
          <p:cNvSpPr>
            <a:spLocks noGrp="1"/>
          </p:cNvSpPr>
          <p:nvPr>
            <p:ph type="sldNum" sz="quarter" idx="12"/>
          </p:nvPr>
        </p:nvSpPr>
        <p:spPr/>
        <p:txBody>
          <a:bodyPr/>
          <a:lstStyle/>
          <a:p>
            <a:fld id="{613F3B33-ABA5-5743-9D8A-B5BC3F8A818A}" type="slidenum">
              <a:rPr lang="en-US" smtClean="0"/>
              <a:t>‹#›</a:t>
            </a:fld>
            <a:endParaRPr lang="en-US" dirty="0"/>
          </a:p>
        </p:txBody>
      </p:sp>
    </p:spTree>
    <p:extLst>
      <p:ext uri="{BB962C8B-B14F-4D97-AF65-F5344CB8AC3E}">
        <p14:creationId xmlns:p14="http://schemas.microsoft.com/office/powerpoint/2010/main" val="8897335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A4077D2-798E-7946-9DC1-C57ED65FED9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1F3FE19-2724-DD41-A665-0395F9A32E65}"/>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7DAAADD-F422-2946-880F-A1E15E99C3C4}"/>
              </a:ext>
            </a:extLst>
          </p:cNvPr>
          <p:cNvSpPr>
            <a:spLocks noGrp="1"/>
          </p:cNvSpPr>
          <p:nvPr>
            <p:ph type="dt" sz="half" idx="10"/>
          </p:nvPr>
        </p:nvSpPr>
        <p:spPr/>
        <p:txBody>
          <a:bodyPr/>
          <a:lstStyle/>
          <a:p>
            <a:fld id="{5DAB3124-CC38-2041-A473-FC1ECDC4641E}" type="datetimeFigureOut">
              <a:rPr lang="en-US" smtClean="0"/>
              <a:t>4/30/21</a:t>
            </a:fld>
            <a:endParaRPr lang="en-US" dirty="0"/>
          </a:p>
        </p:txBody>
      </p:sp>
      <p:sp>
        <p:nvSpPr>
          <p:cNvPr id="5" name="Footer Placeholder 4">
            <a:extLst>
              <a:ext uri="{FF2B5EF4-FFF2-40B4-BE49-F238E27FC236}">
                <a16:creationId xmlns:a16="http://schemas.microsoft.com/office/drawing/2014/main" id="{FFE19877-45B2-A34E-B1C3-BF33F81DCFB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95F44B9-6C8E-354D-9CCE-0BF3D9561E0E}"/>
              </a:ext>
            </a:extLst>
          </p:cNvPr>
          <p:cNvSpPr>
            <a:spLocks noGrp="1"/>
          </p:cNvSpPr>
          <p:nvPr>
            <p:ph type="sldNum" sz="quarter" idx="12"/>
          </p:nvPr>
        </p:nvSpPr>
        <p:spPr/>
        <p:txBody>
          <a:bodyPr/>
          <a:lstStyle/>
          <a:p>
            <a:fld id="{613F3B33-ABA5-5743-9D8A-B5BC3F8A818A}" type="slidenum">
              <a:rPr lang="en-US" smtClean="0"/>
              <a:t>‹#›</a:t>
            </a:fld>
            <a:endParaRPr lang="en-US" dirty="0"/>
          </a:p>
        </p:txBody>
      </p:sp>
    </p:spTree>
    <p:extLst>
      <p:ext uri="{BB962C8B-B14F-4D97-AF65-F5344CB8AC3E}">
        <p14:creationId xmlns:p14="http://schemas.microsoft.com/office/powerpoint/2010/main" val="17290872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4089E5-8774-0D49-B3BE-E4D17ECD679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A20D06D-6E93-7447-9602-2DD273F8F0D0}"/>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02C9331-4883-B447-88BE-6236CB3A5CA9}"/>
              </a:ext>
            </a:extLst>
          </p:cNvPr>
          <p:cNvSpPr>
            <a:spLocks noGrp="1"/>
          </p:cNvSpPr>
          <p:nvPr>
            <p:ph type="dt" sz="half" idx="10"/>
          </p:nvPr>
        </p:nvSpPr>
        <p:spPr/>
        <p:txBody>
          <a:bodyPr/>
          <a:lstStyle/>
          <a:p>
            <a:fld id="{5DAB3124-CC38-2041-A473-FC1ECDC4641E}" type="datetimeFigureOut">
              <a:rPr lang="en-US" smtClean="0"/>
              <a:t>4/30/21</a:t>
            </a:fld>
            <a:endParaRPr lang="en-US" dirty="0"/>
          </a:p>
        </p:txBody>
      </p:sp>
      <p:sp>
        <p:nvSpPr>
          <p:cNvPr id="5" name="Footer Placeholder 4">
            <a:extLst>
              <a:ext uri="{FF2B5EF4-FFF2-40B4-BE49-F238E27FC236}">
                <a16:creationId xmlns:a16="http://schemas.microsoft.com/office/drawing/2014/main" id="{D28EB15F-014A-3B43-8C8F-7BABF9A34E0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A47AB0F-1E97-4641-9F08-DAE9DC694118}"/>
              </a:ext>
            </a:extLst>
          </p:cNvPr>
          <p:cNvSpPr>
            <a:spLocks noGrp="1"/>
          </p:cNvSpPr>
          <p:nvPr>
            <p:ph type="sldNum" sz="quarter" idx="12"/>
          </p:nvPr>
        </p:nvSpPr>
        <p:spPr/>
        <p:txBody>
          <a:bodyPr/>
          <a:lstStyle/>
          <a:p>
            <a:fld id="{613F3B33-ABA5-5743-9D8A-B5BC3F8A818A}" type="slidenum">
              <a:rPr lang="en-US" smtClean="0"/>
              <a:t>‹#›</a:t>
            </a:fld>
            <a:endParaRPr lang="en-US" dirty="0"/>
          </a:p>
        </p:txBody>
      </p:sp>
    </p:spTree>
    <p:extLst>
      <p:ext uri="{BB962C8B-B14F-4D97-AF65-F5344CB8AC3E}">
        <p14:creationId xmlns:p14="http://schemas.microsoft.com/office/powerpoint/2010/main" val="12527202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D6FAF3-E40D-9947-918E-112E16F8D94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1BFCE4A-CE57-CE49-B744-E87FC961F33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6D83E2BF-2A56-D941-80CA-85C643261885}"/>
              </a:ext>
            </a:extLst>
          </p:cNvPr>
          <p:cNvSpPr>
            <a:spLocks noGrp="1"/>
          </p:cNvSpPr>
          <p:nvPr>
            <p:ph type="dt" sz="half" idx="10"/>
          </p:nvPr>
        </p:nvSpPr>
        <p:spPr/>
        <p:txBody>
          <a:bodyPr/>
          <a:lstStyle/>
          <a:p>
            <a:fld id="{5DAB3124-CC38-2041-A473-FC1ECDC4641E}" type="datetimeFigureOut">
              <a:rPr lang="en-US" smtClean="0"/>
              <a:t>4/30/21</a:t>
            </a:fld>
            <a:endParaRPr lang="en-US" dirty="0"/>
          </a:p>
        </p:txBody>
      </p:sp>
      <p:sp>
        <p:nvSpPr>
          <p:cNvPr id="5" name="Footer Placeholder 4">
            <a:extLst>
              <a:ext uri="{FF2B5EF4-FFF2-40B4-BE49-F238E27FC236}">
                <a16:creationId xmlns:a16="http://schemas.microsoft.com/office/drawing/2014/main" id="{1EDE4675-35B5-064F-829C-54C81163060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1E9D1E9-2525-714C-918E-FE2754AC82C0}"/>
              </a:ext>
            </a:extLst>
          </p:cNvPr>
          <p:cNvSpPr>
            <a:spLocks noGrp="1"/>
          </p:cNvSpPr>
          <p:nvPr>
            <p:ph type="sldNum" sz="quarter" idx="12"/>
          </p:nvPr>
        </p:nvSpPr>
        <p:spPr/>
        <p:txBody>
          <a:bodyPr/>
          <a:lstStyle/>
          <a:p>
            <a:fld id="{613F3B33-ABA5-5743-9D8A-B5BC3F8A818A}" type="slidenum">
              <a:rPr lang="en-US" smtClean="0"/>
              <a:t>‹#›</a:t>
            </a:fld>
            <a:endParaRPr lang="en-US" dirty="0"/>
          </a:p>
        </p:txBody>
      </p:sp>
    </p:spTree>
    <p:extLst>
      <p:ext uri="{BB962C8B-B14F-4D97-AF65-F5344CB8AC3E}">
        <p14:creationId xmlns:p14="http://schemas.microsoft.com/office/powerpoint/2010/main" val="3176989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4D0544-135B-A742-8882-4EB547EFEBB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0B203CF-877D-F742-95C5-C614BE2E5932}"/>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14C6C73-92F0-3D4D-A4AA-B10BA162BCEF}"/>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C4B963E-3D2F-3B48-8386-20AC30ABBF4C}"/>
              </a:ext>
            </a:extLst>
          </p:cNvPr>
          <p:cNvSpPr>
            <a:spLocks noGrp="1"/>
          </p:cNvSpPr>
          <p:nvPr>
            <p:ph type="dt" sz="half" idx="10"/>
          </p:nvPr>
        </p:nvSpPr>
        <p:spPr/>
        <p:txBody>
          <a:bodyPr/>
          <a:lstStyle/>
          <a:p>
            <a:fld id="{5DAB3124-CC38-2041-A473-FC1ECDC4641E}" type="datetimeFigureOut">
              <a:rPr lang="en-US" smtClean="0"/>
              <a:t>4/30/21</a:t>
            </a:fld>
            <a:endParaRPr lang="en-US" dirty="0"/>
          </a:p>
        </p:txBody>
      </p:sp>
      <p:sp>
        <p:nvSpPr>
          <p:cNvPr id="6" name="Footer Placeholder 5">
            <a:extLst>
              <a:ext uri="{FF2B5EF4-FFF2-40B4-BE49-F238E27FC236}">
                <a16:creationId xmlns:a16="http://schemas.microsoft.com/office/drawing/2014/main" id="{048445B9-919D-9243-AA91-25AD444E985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06E016C-1CB5-8744-A1A1-B2F54A79B25A}"/>
              </a:ext>
            </a:extLst>
          </p:cNvPr>
          <p:cNvSpPr>
            <a:spLocks noGrp="1"/>
          </p:cNvSpPr>
          <p:nvPr>
            <p:ph type="sldNum" sz="quarter" idx="12"/>
          </p:nvPr>
        </p:nvSpPr>
        <p:spPr/>
        <p:txBody>
          <a:bodyPr/>
          <a:lstStyle/>
          <a:p>
            <a:fld id="{613F3B33-ABA5-5743-9D8A-B5BC3F8A818A}" type="slidenum">
              <a:rPr lang="en-US" smtClean="0"/>
              <a:t>‹#›</a:t>
            </a:fld>
            <a:endParaRPr lang="en-US" dirty="0"/>
          </a:p>
        </p:txBody>
      </p:sp>
    </p:spTree>
    <p:extLst>
      <p:ext uri="{BB962C8B-B14F-4D97-AF65-F5344CB8AC3E}">
        <p14:creationId xmlns:p14="http://schemas.microsoft.com/office/powerpoint/2010/main" val="5431263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AFCB57-4422-EE48-963A-FF5D3DBCF0A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3358A41-96A0-2147-ADB8-9B6E0988AD0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9DE1A5DF-8614-984E-A591-C4DF358AE577}"/>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121EB0D-1199-7645-854D-0432DB649DE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DB950B05-B128-5240-B92C-D6E4AF354161}"/>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6FD72D2-AF78-0A48-A32C-508C1D556758}"/>
              </a:ext>
            </a:extLst>
          </p:cNvPr>
          <p:cNvSpPr>
            <a:spLocks noGrp="1"/>
          </p:cNvSpPr>
          <p:nvPr>
            <p:ph type="dt" sz="half" idx="10"/>
          </p:nvPr>
        </p:nvSpPr>
        <p:spPr/>
        <p:txBody>
          <a:bodyPr/>
          <a:lstStyle/>
          <a:p>
            <a:fld id="{5DAB3124-CC38-2041-A473-FC1ECDC4641E}" type="datetimeFigureOut">
              <a:rPr lang="en-US" smtClean="0"/>
              <a:t>4/30/21</a:t>
            </a:fld>
            <a:endParaRPr lang="en-US" dirty="0"/>
          </a:p>
        </p:txBody>
      </p:sp>
      <p:sp>
        <p:nvSpPr>
          <p:cNvPr id="8" name="Footer Placeholder 7">
            <a:extLst>
              <a:ext uri="{FF2B5EF4-FFF2-40B4-BE49-F238E27FC236}">
                <a16:creationId xmlns:a16="http://schemas.microsoft.com/office/drawing/2014/main" id="{FA32278E-3B29-3B47-9021-1BB28F44F306}"/>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178C6511-92BF-BE4C-8487-061D690CCB91}"/>
              </a:ext>
            </a:extLst>
          </p:cNvPr>
          <p:cNvSpPr>
            <a:spLocks noGrp="1"/>
          </p:cNvSpPr>
          <p:nvPr>
            <p:ph type="sldNum" sz="quarter" idx="12"/>
          </p:nvPr>
        </p:nvSpPr>
        <p:spPr/>
        <p:txBody>
          <a:bodyPr/>
          <a:lstStyle/>
          <a:p>
            <a:fld id="{613F3B33-ABA5-5743-9D8A-B5BC3F8A818A}" type="slidenum">
              <a:rPr lang="en-US" smtClean="0"/>
              <a:t>‹#›</a:t>
            </a:fld>
            <a:endParaRPr lang="en-US" dirty="0"/>
          </a:p>
        </p:txBody>
      </p:sp>
    </p:spTree>
    <p:extLst>
      <p:ext uri="{BB962C8B-B14F-4D97-AF65-F5344CB8AC3E}">
        <p14:creationId xmlns:p14="http://schemas.microsoft.com/office/powerpoint/2010/main" val="4827174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A28768-535B-664D-A4F8-84E2B0E9045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65BBEE6-3E5B-A84F-B71D-63A1BBB05021}"/>
              </a:ext>
            </a:extLst>
          </p:cNvPr>
          <p:cNvSpPr>
            <a:spLocks noGrp="1"/>
          </p:cNvSpPr>
          <p:nvPr>
            <p:ph type="dt" sz="half" idx="10"/>
          </p:nvPr>
        </p:nvSpPr>
        <p:spPr/>
        <p:txBody>
          <a:bodyPr/>
          <a:lstStyle/>
          <a:p>
            <a:fld id="{5DAB3124-CC38-2041-A473-FC1ECDC4641E}" type="datetimeFigureOut">
              <a:rPr lang="en-US" smtClean="0"/>
              <a:t>4/30/21</a:t>
            </a:fld>
            <a:endParaRPr lang="en-US" dirty="0"/>
          </a:p>
        </p:txBody>
      </p:sp>
      <p:sp>
        <p:nvSpPr>
          <p:cNvPr id="4" name="Footer Placeholder 3">
            <a:extLst>
              <a:ext uri="{FF2B5EF4-FFF2-40B4-BE49-F238E27FC236}">
                <a16:creationId xmlns:a16="http://schemas.microsoft.com/office/drawing/2014/main" id="{5D3DAE01-3BA9-FB43-8FB0-F285D2FAE547}"/>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E28681AE-E982-884B-8460-C85063A96486}"/>
              </a:ext>
            </a:extLst>
          </p:cNvPr>
          <p:cNvSpPr>
            <a:spLocks noGrp="1"/>
          </p:cNvSpPr>
          <p:nvPr>
            <p:ph type="sldNum" sz="quarter" idx="12"/>
          </p:nvPr>
        </p:nvSpPr>
        <p:spPr/>
        <p:txBody>
          <a:bodyPr/>
          <a:lstStyle/>
          <a:p>
            <a:fld id="{613F3B33-ABA5-5743-9D8A-B5BC3F8A818A}" type="slidenum">
              <a:rPr lang="en-US" smtClean="0"/>
              <a:t>‹#›</a:t>
            </a:fld>
            <a:endParaRPr lang="en-US" dirty="0"/>
          </a:p>
        </p:txBody>
      </p:sp>
    </p:spTree>
    <p:extLst>
      <p:ext uri="{BB962C8B-B14F-4D97-AF65-F5344CB8AC3E}">
        <p14:creationId xmlns:p14="http://schemas.microsoft.com/office/powerpoint/2010/main" val="26998463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DE34BCD-3A28-E04C-88F2-253762B0843B}"/>
              </a:ext>
            </a:extLst>
          </p:cNvPr>
          <p:cNvSpPr>
            <a:spLocks noGrp="1"/>
          </p:cNvSpPr>
          <p:nvPr>
            <p:ph type="dt" sz="half" idx="10"/>
          </p:nvPr>
        </p:nvSpPr>
        <p:spPr/>
        <p:txBody>
          <a:bodyPr/>
          <a:lstStyle/>
          <a:p>
            <a:fld id="{5DAB3124-CC38-2041-A473-FC1ECDC4641E}" type="datetimeFigureOut">
              <a:rPr lang="en-US" smtClean="0"/>
              <a:t>4/30/21</a:t>
            </a:fld>
            <a:endParaRPr lang="en-US" dirty="0"/>
          </a:p>
        </p:txBody>
      </p:sp>
      <p:sp>
        <p:nvSpPr>
          <p:cNvPr id="3" name="Footer Placeholder 2">
            <a:extLst>
              <a:ext uri="{FF2B5EF4-FFF2-40B4-BE49-F238E27FC236}">
                <a16:creationId xmlns:a16="http://schemas.microsoft.com/office/drawing/2014/main" id="{603AD5A8-8801-784F-954D-406548466FF4}"/>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318553D4-9B16-A544-BF73-0C602C1904E0}"/>
              </a:ext>
            </a:extLst>
          </p:cNvPr>
          <p:cNvSpPr>
            <a:spLocks noGrp="1"/>
          </p:cNvSpPr>
          <p:nvPr>
            <p:ph type="sldNum" sz="quarter" idx="12"/>
          </p:nvPr>
        </p:nvSpPr>
        <p:spPr/>
        <p:txBody>
          <a:bodyPr/>
          <a:lstStyle/>
          <a:p>
            <a:fld id="{613F3B33-ABA5-5743-9D8A-B5BC3F8A818A}" type="slidenum">
              <a:rPr lang="en-US" smtClean="0"/>
              <a:t>‹#›</a:t>
            </a:fld>
            <a:endParaRPr lang="en-US" dirty="0"/>
          </a:p>
        </p:txBody>
      </p:sp>
    </p:spTree>
    <p:extLst>
      <p:ext uri="{BB962C8B-B14F-4D97-AF65-F5344CB8AC3E}">
        <p14:creationId xmlns:p14="http://schemas.microsoft.com/office/powerpoint/2010/main" val="29609926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D18162-A209-3046-8471-7CA01573054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8DB921C-693D-024C-9C94-445D83206D0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24D9768-E58F-824E-82B7-A57F6BD2607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1AE5AA7-2D9D-1347-ADAA-6C76D2B58783}"/>
              </a:ext>
            </a:extLst>
          </p:cNvPr>
          <p:cNvSpPr>
            <a:spLocks noGrp="1"/>
          </p:cNvSpPr>
          <p:nvPr>
            <p:ph type="dt" sz="half" idx="10"/>
          </p:nvPr>
        </p:nvSpPr>
        <p:spPr/>
        <p:txBody>
          <a:bodyPr/>
          <a:lstStyle/>
          <a:p>
            <a:fld id="{5DAB3124-CC38-2041-A473-FC1ECDC4641E}" type="datetimeFigureOut">
              <a:rPr lang="en-US" smtClean="0"/>
              <a:t>4/30/21</a:t>
            </a:fld>
            <a:endParaRPr lang="en-US" dirty="0"/>
          </a:p>
        </p:txBody>
      </p:sp>
      <p:sp>
        <p:nvSpPr>
          <p:cNvPr id="6" name="Footer Placeholder 5">
            <a:extLst>
              <a:ext uri="{FF2B5EF4-FFF2-40B4-BE49-F238E27FC236}">
                <a16:creationId xmlns:a16="http://schemas.microsoft.com/office/drawing/2014/main" id="{B5D775F5-4B1E-9B43-902F-2DE456E91767}"/>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E11518D2-06FC-8A4E-89CB-5C12475722FA}"/>
              </a:ext>
            </a:extLst>
          </p:cNvPr>
          <p:cNvSpPr>
            <a:spLocks noGrp="1"/>
          </p:cNvSpPr>
          <p:nvPr>
            <p:ph type="sldNum" sz="quarter" idx="12"/>
          </p:nvPr>
        </p:nvSpPr>
        <p:spPr/>
        <p:txBody>
          <a:bodyPr/>
          <a:lstStyle/>
          <a:p>
            <a:fld id="{613F3B33-ABA5-5743-9D8A-B5BC3F8A818A}" type="slidenum">
              <a:rPr lang="en-US" smtClean="0"/>
              <a:t>‹#›</a:t>
            </a:fld>
            <a:endParaRPr lang="en-US" dirty="0"/>
          </a:p>
        </p:txBody>
      </p:sp>
    </p:spTree>
    <p:extLst>
      <p:ext uri="{BB962C8B-B14F-4D97-AF65-F5344CB8AC3E}">
        <p14:creationId xmlns:p14="http://schemas.microsoft.com/office/powerpoint/2010/main" val="21789478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814D82-14B6-6F49-B078-61E2E9B59E2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4985A07-140B-5443-B883-F12410FFA63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605C6BC7-1F2A-AC49-964D-CA8ECBD76DE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C706631F-5029-B048-A439-173658D74DDB}"/>
              </a:ext>
            </a:extLst>
          </p:cNvPr>
          <p:cNvSpPr>
            <a:spLocks noGrp="1"/>
          </p:cNvSpPr>
          <p:nvPr>
            <p:ph type="dt" sz="half" idx="10"/>
          </p:nvPr>
        </p:nvSpPr>
        <p:spPr/>
        <p:txBody>
          <a:bodyPr/>
          <a:lstStyle/>
          <a:p>
            <a:fld id="{5DAB3124-CC38-2041-A473-FC1ECDC4641E}" type="datetimeFigureOut">
              <a:rPr lang="en-US" smtClean="0"/>
              <a:t>4/30/21</a:t>
            </a:fld>
            <a:endParaRPr lang="en-US" dirty="0"/>
          </a:p>
        </p:txBody>
      </p:sp>
      <p:sp>
        <p:nvSpPr>
          <p:cNvPr id="6" name="Footer Placeholder 5">
            <a:extLst>
              <a:ext uri="{FF2B5EF4-FFF2-40B4-BE49-F238E27FC236}">
                <a16:creationId xmlns:a16="http://schemas.microsoft.com/office/drawing/2014/main" id="{BCCE381A-D38E-E94C-B55A-7FF251C4A48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EAC9015F-5F87-7D43-8ACB-2F212B44D46B}"/>
              </a:ext>
            </a:extLst>
          </p:cNvPr>
          <p:cNvSpPr>
            <a:spLocks noGrp="1"/>
          </p:cNvSpPr>
          <p:nvPr>
            <p:ph type="sldNum" sz="quarter" idx="12"/>
          </p:nvPr>
        </p:nvSpPr>
        <p:spPr/>
        <p:txBody>
          <a:bodyPr/>
          <a:lstStyle/>
          <a:p>
            <a:fld id="{613F3B33-ABA5-5743-9D8A-B5BC3F8A818A}" type="slidenum">
              <a:rPr lang="en-US" smtClean="0"/>
              <a:t>‹#›</a:t>
            </a:fld>
            <a:endParaRPr lang="en-US" dirty="0"/>
          </a:p>
        </p:txBody>
      </p:sp>
    </p:spTree>
    <p:extLst>
      <p:ext uri="{BB962C8B-B14F-4D97-AF65-F5344CB8AC3E}">
        <p14:creationId xmlns:p14="http://schemas.microsoft.com/office/powerpoint/2010/main" val="39791024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97D77DB-A28A-BC4C-8D65-03989AAAC7A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848B6E1-A92E-534D-A2FC-9C4C0356DF7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86C9365-801B-7044-8E39-E247A0C717B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AB3124-CC38-2041-A473-FC1ECDC4641E}" type="datetimeFigureOut">
              <a:rPr lang="en-US" smtClean="0"/>
              <a:t>4/30/21</a:t>
            </a:fld>
            <a:endParaRPr lang="en-US" dirty="0"/>
          </a:p>
        </p:txBody>
      </p:sp>
      <p:sp>
        <p:nvSpPr>
          <p:cNvPr id="5" name="Footer Placeholder 4">
            <a:extLst>
              <a:ext uri="{FF2B5EF4-FFF2-40B4-BE49-F238E27FC236}">
                <a16:creationId xmlns:a16="http://schemas.microsoft.com/office/drawing/2014/main" id="{764E205F-CAB3-974A-9DB3-3658E8B4714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70D984C1-F4C9-0744-B17E-02CEAB61980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13F3B33-ABA5-5743-9D8A-B5BC3F8A818A}" type="slidenum">
              <a:rPr lang="en-US" smtClean="0"/>
              <a:t>‹#›</a:t>
            </a:fld>
            <a:endParaRPr lang="en-US" dirty="0"/>
          </a:p>
        </p:txBody>
      </p:sp>
    </p:spTree>
    <p:extLst>
      <p:ext uri="{BB962C8B-B14F-4D97-AF65-F5344CB8AC3E}">
        <p14:creationId xmlns:p14="http://schemas.microsoft.com/office/powerpoint/2010/main" val="17124374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image" Target="../media/image1.tif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9D565D-FF78-EC46-AC80-263C6C61712A}"/>
              </a:ext>
            </a:extLst>
          </p:cNvPr>
          <p:cNvSpPr>
            <a:spLocks noGrp="1"/>
          </p:cNvSpPr>
          <p:nvPr>
            <p:ph type="ctrTitle"/>
          </p:nvPr>
        </p:nvSpPr>
        <p:spPr>
          <a:xfrm>
            <a:off x="1524000" y="1304544"/>
            <a:ext cx="9144000" cy="4352544"/>
          </a:xfrm>
        </p:spPr>
        <p:txBody>
          <a:bodyPr>
            <a:normAutofit fontScale="90000"/>
          </a:bodyPr>
          <a:lstStyle/>
          <a:p>
            <a:r>
              <a:rPr lang="en-US" sz="5300" b="1" dirty="0">
                <a:solidFill>
                  <a:schemeClr val="accent2">
                    <a:lumMod val="60000"/>
                    <a:lumOff val="40000"/>
                  </a:schemeClr>
                </a:solidFill>
              </a:rPr>
              <a:t>To Be Project</a:t>
            </a:r>
            <a:br>
              <a:rPr lang="en-US" sz="5300" b="1" dirty="0">
                <a:solidFill>
                  <a:schemeClr val="accent2">
                    <a:lumMod val="60000"/>
                    <a:lumOff val="40000"/>
                  </a:schemeClr>
                </a:solidFill>
              </a:rPr>
            </a:br>
            <a:br>
              <a:rPr lang="en-US" sz="5300" b="1" dirty="0">
                <a:solidFill>
                  <a:schemeClr val="accent2">
                    <a:lumMod val="60000"/>
                    <a:lumOff val="40000"/>
                  </a:schemeClr>
                </a:solidFill>
              </a:rPr>
            </a:br>
            <a:r>
              <a:rPr lang="en-GB" sz="5300" b="1" i="1" dirty="0">
                <a:solidFill>
                  <a:schemeClr val="accent1"/>
                </a:solidFill>
                <a:latin typeface="+mn-lt"/>
              </a:rPr>
              <a:t>Socially connected: </a:t>
            </a:r>
            <a:br>
              <a:rPr lang="en-GB" sz="5300" b="1" i="1" dirty="0">
                <a:solidFill>
                  <a:schemeClr val="accent1"/>
                </a:solidFill>
                <a:latin typeface="+mn-lt"/>
              </a:rPr>
            </a:br>
            <a:r>
              <a:rPr lang="en-GB" sz="5300" b="1" i="1" dirty="0">
                <a:solidFill>
                  <a:schemeClr val="accent1"/>
                </a:solidFill>
                <a:latin typeface="+mn-lt"/>
              </a:rPr>
              <a:t>the displaced teacher </a:t>
            </a:r>
            <a:br>
              <a:rPr lang="en-GB" sz="5300" b="1" i="1" dirty="0">
                <a:solidFill>
                  <a:schemeClr val="accent1"/>
                </a:solidFill>
                <a:latin typeface="+mn-lt"/>
              </a:rPr>
            </a:br>
            <a:r>
              <a:rPr lang="en-GB" sz="5300" b="1" i="1" dirty="0">
                <a:solidFill>
                  <a:schemeClr val="accent1"/>
                </a:solidFill>
                <a:latin typeface="+mn-lt"/>
              </a:rPr>
              <a:t>and </a:t>
            </a:r>
            <a:br>
              <a:rPr lang="en-GB" sz="5300" b="1" i="1" dirty="0">
                <a:solidFill>
                  <a:schemeClr val="accent1"/>
                </a:solidFill>
                <a:latin typeface="+mn-lt"/>
              </a:rPr>
            </a:br>
            <a:r>
              <a:rPr lang="en-GB" sz="5300" b="1" i="1" dirty="0">
                <a:solidFill>
                  <a:schemeClr val="accent1"/>
                </a:solidFill>
                <a:latin typeface="+mn-lt"/>
              </a:rPr>
              <a:t>the displaced child</a:t>
            </a:r>
            <a:br>
              <a:rPr lang="en-GB" dirty="0"/>
            </a:br>
            <a:endParaRPr lang="en-US" b="1" dirty="0">
              <a:solidFill>
                <a:schemeClr val="accent2">
                  <a:lumMod val="60000"/>
                  <a:lumOff val="40000"/>
                </a:schemeClr>
              </a:solidFill>
            </a:endParaRPr>
          </a:p>
        </p:txBody>
      </p:sp>
      <p:sp>
        <p:nvSpPr>
          <p:cNvPr id="3" name="Subtitle 2">
            <a:extLst>
              <a:ext uri="{FF2B5EF4-FFF2-40B4-BE49-F238E27FC236}">
                <a16:creationId xmlns:a16="http://schemas.microsoft.com/office/drawing/2014/main" id="{D2C02EEA-8506-E849-ADCE-9FABA2B1869B}"/>
              </a:ext>
            </a:extLst>
          </p:cNvPr>
          <p:cNvSpPr>
            <a:spLocks noGrp="1"/>
          </p:cNvSpPr>
          <p:nvPr>
            <p:ph type="subTitle" idx="1"/>
          </p:nvPr>
        </p:nvSpPr>
        <p:spPr>
          <a:xfrm>
            <a:off x="1524000" y="4949952"/>
            <a:ext cx="9497568" cy="1487424"/>
          </a:xfrm>
        </p:spPr>
        <p:txBody>
          <a:bodyPr>
            <a:normAutofit fontScale="77500" lnSpcReduction="20000"/>
          </a:bodyPr>
          <a:lstStyle/>
          <a:p>
            <a:endParaRPr lang="en-US" dirty="0">
              <a:solidFill>
                <a:schemeClr val="accent5"/>
              </a:solidFill>
            </a:endParaRPr>
          </a:p>
          <a:p>
            <a:r>
              <a:rPr lang="en-US" sz="3400" b="1" dirty="0">
                <a:solidFill>
                  <a:schemeClr val="tx2">
                    <a:lumMod val="60000"/>
                    <a:lumOff val="40000"/>
                  </a:schemeClr>
                </a:solidFill>
              </a:rPr>
              <a:t>UK research</a:t>
            </a:r>
          </a:p>
          <a:p>
            <a:r>
              <a:rPr lang="en-US" sz="3400" b="1" dirty="0">
                <a:solidFill>
                  <a:schemeClr val="accent5"/>
                </a:solidFill>
              </a:rPr>
              <a:t>Executive Summary </a:t>
            </a:r>
          </a:p>
          <a:p>
            <a:r>
              <a:rPr lang="en-US" sz="2800" dirty="0">
                <a:solidFill>
                  <a:schemeClr val="accent3"/>
                </a:solidFill>
              </a:rPr>
              <a:t>(S</a:t>
            </a:r>
            <a:r>
              <a:rPr lang="en-GB" sz="2800" dirty="0" err="1">
                <a:solidFill>
                  <a:schemeClr val="accent3"/>
                </a:solidFill>
              </a:rPr>
              <a:t>ocially</a:t>
            </a:r>
            <a:r>
              <a:rPr lang="en-GB" sz="2800" dirty="0">
                <a:solidFill>
                  <a:schemeClr val="accent3"/>
                </a:solidFill>
              </a:rPr>
              <a:t> Connected – a curriculum. </a:t>
            </a:r>
            <a:r>
              <a:rPr lang="en-US" sz="2800">
                <a:solidFill>
                  <a:schemeClr val="accent3"/>
                </a:solidFill>
              </a:rPr>
              <a:t>Part 6)</a:t>
            </a:r>
            <a:endParaRPr lang="en-US" sz="2800" dirty="0">
              <a:solidFill>
                <a:schemeClr val="accent3"/>
              </a:solidFill>
            </a:endParaRPr>
          </a:p>
        </p:txBody>
      </p:sp>
      <p:pic>
        <p:nvPicPr>
          <p:cNvPr id="6" name="Picture 5">
            <a:extLst>
              <a:ext uri="{FF2B5EF4-FFF2-40B4-BE49-F238E27FC236}">
                <a16:creationId xmlns:a16="http://schemas.microsoft.com/office/drawing/2014/main" id="{BB3DE288-F129-D94B-93DB-A0767A6929E6}"/>
              </a:ext>
            </a:extLst>
          </p:cNvPr>
          <p:cNvPicPr>
            <a:picLocks noChangeAspect="1"/>
          </p:cNvPicPr>
          <p:nvPr/>
        </p:nvPicPr>
        <p:blipFill>
          <a:blip r:embed="rId2"/>
          <a:stretch>
            <a:fillRect/>
          </a:stretch>
        </p:blipFill>
        <p:spPr>
          <a:xfrm>
            <a:off x="787273" y="864117"/>
            <a:ext cx="1233720" cy="1364734"/>
          </a:xfrm>
          <a:prstGeom prst="rect">
            <a:avLst/>
          </a:prstGeom>
        </p:spPr>
      </p:pic>
      <p:pic>
        <p:nvPicPr>
          <p:cNvPr id="8" name="Picture 7">
            <a:extLst>
              <a:ext uri="{FF2B5EF4-FFF2-40B4-BE49-F238E27FC236}">
                <a16:creationId xmlns:a16="http://schemas.microsoft.com/office/drawing/2014/main" id="{1AAA730B-5443-9C48-B556-F972135EA092}"/>
              </a:ext>
            </a:extLst>
          </p:cNvPr>
          <p:cNvPicPr>
            <a:picLocks noChangeAspect="1"/>
          </p:cNvPicPr>
          <p:nvPr/>
        </p:nvPicPr>
        <p:blipFill>
          <a:blip r:embed="rId3"/>
          <a:stretch>
            <a:fillRect/>
          </a:stretch>
        </p:blipFill>
        <p:spPr>
          <a:xfrm>
            <a:off x="8915655" y="420624"/>
            <a:ext cx="2971989" cy="2971989"/>
          </a:xfrm>
          <a:prstGeom prst="rect">
            <a:avLst/>
          </a:prstGeom>
        </p:spPr>
      </p:pic>
    </p:spTree>
    <p:extLst>
      <p:ext uri="{BB962C8B-B14F-4D97-AF65-F5344CB8AC3E}">
        <p14:creationId xmlns:p14="http://schemas.microsoft.com/office/powerpoint/2010/main" val="25771976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D9E588-A28B-B74F-8583-2D769D2C495E}"/>
              </a:ext>
            </a:extLst>
          </p:cNvPr>
          <p:cNvSpPr>
            <a:spLocks noGrp="1"/>
          </p:cNvSpPr>
          <p:nvPr>
            <p:ph type="title"/>
          </p:nvPr>
        </p:nvSpPr>
        <p:spPr/>
        <p:txBody>
          <a:bodyPr/>
          <a:lstStyle/>
          <a:p>
            <a:r>
              <a:rPr lang="en-US" b="1" dirty="0">
                <a:solidFill>
                  <a:schemeClr val="accent4"/>
                </a:solidFill>
              </a:rPr>
              <a:t>Introduction (1)</a:t>
            </a:r>
          </a:p>
        </p:txBody>
      </p:sp>
      <p:sp>
        <p:nvSpPr>
          <p:cNvPr id="3" name="Content Placeholder 2">
            <a:extLst>
              <a:ext uri="{FF2B5EF4-FFF2-40B4-BE49-F238E27FC236}">
                <a16:creationId xmlns:a16="http://schemas.microsoft.com/office/drawing/2014/main" id="{CB7846FE-1435-C34B-9BAD-7C32DA8355A6}"/>
              </a:ext>
            </a:extLst>
          </p:cNvPr>
          <p:cNvSpPr>
            <a:spLocks noGrp="1"/>
          </p:cNvSpPr>
          <p:nvPr>
            <p:ph idx="1"/>
          </p:nvPr>
        </p:nvSpPr>
        <p:spPr/>
        <p:txBody>
          <a:bodyPr>
            <a:normAutofit/>
          </a:bodyPr>
          <a:lstStyle/>
          <a:p>
            <a:pPr marL="0" indent="0">
              <a:buNone/>
            </a:pPr>
            <a:r>
              <a:rPr lang="en-GB" dirty="0"/>
              <a:t>This research forms part of an international project that uses drama and theatre to promote the well-being of teachers and young people.  </a:t>
            </a:r>
          </a:p>
          <a:p>
            <a:pPr marL="0" indent="0">
              <a:buNone/>
            </a:pPr>
            <a:r>
              <a:rPr lang="en-GB" dirty="0"/>
              <a:t>The UK-based strand of the research takes an interpretative and ethnographic approach to qualitative data from teachers participating in the project at an inner-city primary school.  This is subsequently analysed by an expert interpretation panel.  </a:t>
            </a:r>
          </a:p>
          <a:p>
            <a:pPr marL="0" indent="0">
              <a:buNone/>
            </a:pPr>
            <a:r>
              <a:rPr lang="en-GB" dirty="0"/>
              <a:t>The research explores how the Theatre in Education Company Big Brum sought to meet the needs of the ‘displaced child’ by engaging these teachers in a felt and creative manner. </a:t>
            </a:r>
            <a:br>
              <a:rPr lang="en-GB" dirty="0"/>
            </a:br>
            <a:endParaRPr lang="en-US" dirty="0">
              <a:solidFill>
                <a:schemeClr val="accent5"/>
              </a:solidFill>
            </a:endParaRPr>
          </a:p>
          <a:p>
            <a:endParaRPr lang="en-US" dirty="0"/>
          </a:p>
        </p:txBody>
      </p:sp>
    </p:spTree>
    <p:extLst>
      <p:ext uri="{BB962C8B-B14F-4D97-AF65-F5344CB8AC3E}">
        <p14:creationId xmlns:p14="http://schemas.microsoft.com/office/powerpoint/2010/main" val="12058423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D9E588-A28B-B74F-8583-2D769D2C495E}"/>
              </a:ext>
            </a:extLst>
          </p:cNvPr>
          <p:cNvSpPr>
            <a:spLocks noGrp="1"/>
          </p:cNvSpPr>
          <p:nvPr>
            <p:ph type="title"/>
          </p:nvPr>
        </p:nvSpPr>
        <p:spPr/>
        <p:txBody>
          <a:bodyPr/>
          <a:lstStyle/>
          <a:p>
            <a:r>
              <a:rPr lang="en-US" b="1" dirty="0">
                <a:solidFill>
                  <a:schemeClr val="accent4"/>
                </a:solidFill>
              </a:rPr>
              <a:t>Introduction (2)</a:t>
            </a:r>
          </a:p>
        </p:txBody>
      </p:sp>
      <p:sp>
        <p:nvSpPr>
          <p:cNvPr id="3" name="Content Placeholder 2">
            <a:extLst>
              <a:ext uri="{FF2B5EF4-FFF2-40B4-BE49-F238E27FC236}">
                <a16:creationId xmlns:a16="http://schemas.microsoft.com/office/drawing/2014/main" id="{CB7846FE-1435-C34B-9BAD-7C32DA8355A6}"/>
              </a:ext>
            </a:extLst>
          </p:cNvPr>
          <p:cNvSpPr>
            <a:spLocks noGrp="1"/>
          </p:cNvSpPr>
          <p:nvPr>
            <p:ph idx="1"/>
          </p:nvPr>
        </p:nvSpPr>
        <p:spPr/>
        <p:txBody>
          <a:bodyPr>
            <a:normAutofit/>
          </a:bodyPr>
          <a:lstStyle/>
          <a:p>
            <a:pPr marL="0" indent="0">
              <a:buNone/>
            </a:pPr>
            <a:r>
              <a:rPr lang="en-GB" dirty="0"/>
              <a:t>The research asks to what extent Big Brum was successful in its stated ambition that: </a:t>
            </a:r>
          </a:p>
          <a:p>
            <a:pPr marL="0" indent="0">
              <a:buNone/>
            </a:pPr>
            <a:r>
              <a:rPr lang="en-GB" dirty="0"/>
              <a:t>“</a:t>
            </a:r>
            <a:r>
              <a:rPr lang="en-GB" i="1" dirty="0"/>
              <a:t>by working with teachers in affective, creative and collaborative ways, the Company believes that they will be able to synthesise new forms of authentic educational practice that benefit all children, including those most at risk of school exclusion</a:t>
            </a:r>
            <a:r>
              <a:rPr lang="en-GB" dirty="0"/>
              <a:t>”?  </a:t>
            </a:r>
          </a:p>
          <a:p>
            <a:pPr marL="0" indent="0">
              <a:buNone/>
            </a:pPr>
            <a:r>
              <a:rPr lang="en-GB" dirty="0"/>
              <a:t>It further considers what Big Brum, as well as other schools and practitioners, can learn from this experience. </a:t>
            </a:r>
            <a:br>
              <a:rPr lang="en-GB" dirty="0"/>
            </a:br>
            <a:endParaRPr lang="en-US" dirty="0">
              <a:solidFill>
                <a:schemeClr val="accent5"/>
              </a:solidFill>
            </a:endParaRPr>
          </a:p>
          <a:p>
            <a:endParaRPr lang="en-US" dirty="0"/>
          </a:p>
        </p:txBody>
      </p:sp>
    </p:spTree>
    <p:extLst>
      <p:ext uri="{BB962C8B-B14F-4D97-AF65-F5344CB8AC3E}">
        <p14:creationId xmlns:p14="http://schemas.microsoft.com/office/powerpoint/2010/main" val="23540205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D9E588-A28B-B74F-8583-2D769D2C495E}"/>
              </a:ext>
            </a:extLst>
          </p:cNvPr>
          <p:cNvSpPr>
            <a:spLocks noGrp="1"/>
          </p:cNvSpPr>
          <p:nvPr>
            <p:ph type="title"/>
          </p:nvPr>
        </p:nvSpPr>
        <p:spPr/>
        <p:txBody>
          <a:bodyPr/>
          <a:lstStyle/>
          <a:p>
            <a:r>
              <a:rPr lang="en-US" b="1" dirty="0">
                <a:solidFill>
                  <a:schemeClr val="accent4"/>
                </a:solidFill>
              </a:rPr>
              <a:t>Contexts – well-being crisis, global pandemic</a:t>
            </a:r>
          </a:p>
        </p:txBody>
      </p:sp>
      <p:sp>
        <p:nvSpPr>
          <p:cNvPr id="3" name="Content Placeholder 2">
            <a:extLst>
              <a:ext uri="{FF2B5EF4-FFF2-40B4-BE49-F238E27FC236}">
                <a16:creationId xmlns:a16="http://schemas.microsoft.com/office/drawing/2014/main" id="{CB7846FE-1435-C34B-9BAD-7C32DA8355A6}"/>
              </a:ext>
            </a:extLst>
          </p:cNvPr>
          <p:cNvSpPr>
            <a:spLocks noGrp="1"/>
          </p:cNvSpPr>
          <p:nvPr>
            <p:ph idx="1"/>
          </p:nvPr>
        </p:nvSpPr>
        <p:spPr>
          <a:xfrm>
            <a:off x="838200" y="1825624"/>
            <a:ext cx="10683240" cy="4575176"/>
          </a:xfrm>
        </p:spPr>
        <p:txBody>
          <a:bodyPr>
            <a:normAutofit fontScale="32500" lnSpcReduction="20000"/>
          </a:bodyPr>
          <a:lstStyle/>
          <a:p>
            <a:pPr marL="0" indent="0">
              <a:buNone/>
            </a:pPr>
            <a:r>
              <a:rPr lang="en-GB" sz="7400" dirty="0"/>
              <a:t>The project that the research investigates took place in the context of an endemic crisis of well-being for teachers and young people, further aggravated and made visible by the 2020-21 global coronavirus pandemic.</a:t>
            </a:r>
          </a:p>
          <a:p>
            <a:pPr marL="0" indent="0">
              <a:buNone/>
            </a:pPr>
            <a:endParaRPr lang="en-GB" sz="7400" dirty="0"/>
          </a:p>
          <a:p>
            <a:pPr marL="0" indent="0">
              <a:buNone/>
            </a:pPr>
            <a:r>
              <a:rPr lang="en-GB" sz="7400" i="1" dirty="0"/>
              <a:t>“The focus of this one is completely different … I think it will really contribute to the welfare of the children.  </a:t>
            </a:r>
          </a:p>
          <a:p>
            <a:pPr marL="0" indent="0">
              <a:buNone/>
            </a:pPr>
            <a:r>
              <a:rPr lang="en-GB" sz="7400" i="1" dirty="0"/>
              <a:t>It </a:t>
            </a:r>
            <a:r>
              <a:rPr lang="en-GB" sz="7400" dirty="0"/>
              <a:t>[the pandemic]</a:t>
            </a:r>
            <a:r>
              <a:rPr lang="en-GB" sz="7400" i="1" dirty="0"/>
              <a:t> can’t really be ignored.  For us to give children the time and space for the children to digest it is the way forward.  It would be worse if you just put it to one side, went back to a ‘normal’ focus, what you would have taught a previous Year 6 group.  It wouldn’t give them a chance to work through it.  </a:t>
            </a:r>
          </a:p>
          <a:p>
            <a:pPr marL="0" indent="0">
              <a:buNone/>
            </a:pPr>
            <a:r>
              <a:rPr lang="en-GB" sz="7400" i="1" dirty="0"/>
              <a:t>There will be lots of children that it’s really presented a lot of difficulties for.”</a:t>
            </a:r>
            <a:endParaRPr lang="en-GB" sz="7400" dirty="0"/>
          </a:p>
          <a:p>
            <a:pPr marL="0" lvl="0" indent="0">
              <a:buNone/>
            </a:pPr>
            <a:endParaRPr lang="en-GB" sz="7400" dirty="0"/>
          </a:p>
          <a:p>
            <a:pPr marL="0" lvl="0" indent="0">
              <a:buNone/>
            </a:pPr>
            <a:r>
              <a:rPr lang="en-GB" sz="7400" dirty="0"/>
              <a:t>- Teacher AA, Benson School</a:t>
            </a:r>
          </a:p>
          <a:p>
            <a:pPr marL="0" indent="0">
              <a:buNone/>
            </a:pPr>
            <a:br>
              <a:rPr lang="en-GB" dirty="0"/>
            </a:br>
            <a:endParaRPr lang="en-US" dirty="0">
              <a:solidFill>
                <a:schemeClr val="accent5"/>
              </a:solidFill>
            </a:endParaRPr>
          </a:p>
          <a:p>
            <a:endParaRPr lang="en-US" dirty="0"/>
          </a:p>
        </p:txBody>
      </p:sp>
    </p:spTree>
    <p:extLst>
      <p:ext uri="{BB962C8B-B14F-4D97-AF65-F5344CB8AC3E}">
        <p14:creationId xmlns:p14="http://schemas.microsoft.com/office/powerpoint/2010/main" val="36625973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D9E588-A28B-B74F-8583-2D769D2C495E}"/>
              </a:ext>
            </a:extLst>
          </p:cNvPr>
          <p:cNvSpPr>
            <a:spLocks noGrp="1"/>
          </p:cNvSpPr>
          <p:nvPr>
            <p:ph type="title"/>
          </p:nvPr>
        </p:nvSpPr>
        <p:spPr/>
        <p:txBody>
          <a:bodyPr/>
          <a:lstStyle/>
          <a:p>
            <a:r>
              <a:rPr lang="en-GB" b="1" dirty="0">
                <a:solidFill>
                  <a:schemeClr val="accent4"/>
                </a:solidFill>
              </a:rPr>
              <a:t>Summary of key findings (1)</a:t>
            </a:r>
            <a:endParaRPr lang="en-GB" dirty="0">
              <a:solidFill>
                <a:schemeClr val="accent4"/>
              </a:solidFill>
            </a:endParaRPr>
          </a:p>
        </p:txBody>
      </p:sp>
      <p:sp>
        <p:nvSpPr>
          <p:cNvPr id="3" name="Content Placeholder 2">
            <a:extLst>
              <a:ext uri="{FF2B5EF4-FFF2-40B4-BE49-F238E27FC236}">
                <a16:creationId xmlns:a16="http://schemas.microsoft.com/office/drawing/2014/main" id="{CB7846FE-1435-C34B-9BAD-7C32DA8355A6}"/>
              </a:ext>
            </a:extLst>
          </p:cNvPr>
          <p:cNvSpPr>
            <a:spLocks noGrp="1"/>
          </p:cNvSpPr>
          <p:nvPr>
            <p:ph idx="1"/>
          </p:nvPr>
        </p:nvSpPr>
        <p:spPr>
          <a:xfrm>
            <a:off x="838200" y="1568449"/>
            <a:ext cx="10683240" cy="4575176"/>
          </a:xfrm>
        </p:spPr>
        <p:txBody>
          <a:bodyPr>
            <a:normAutofit fontScale="85000" lnSpcReduction="20000"/>
          </a:bodyPr>
          <a:lstStyle/>
          <a:p>
            <a:pPr marL="0" indent="0">
              <a:buNone/>
            </a:pPr>
            <a:r>
              <a:rPr lang="en-GB" b="1" dirty="0">
                <a:solidFill>
                  <a:schemeClr val="accent5"/>
                </a:solidFill>
              </a:rPr>
              <a:t>Children’s well-being</a:t>
            </a:r>
          </a:p>
          <a:p>
            <a:pPr marL="0" indent="0">
              <a:buNone/>
            </a:pPr>
            <a:endParaRPr lang="en-GB" dirty="0">
              <a:solidFill>
                <a:schemeClr val="accent5"/>
              </a:solidFill>
            </a:endParaRPr>
          </a:p>
          <a:p>
            <a:pPr lvl="0"/>
            <a:r>
              <a:rPr lang="en-GB" dirty="0"/>
              <a:t>The project had clear and positive benefits for the well-being of participating children.</a:t>
            </a:r>
          </a:p>
          <a:p>
            <a:pPr lvl="0"/>
            <a:r>
              <a:rPr lang="en-GB" dirty="0"/>
              <a:t>The project created a ‘safe space’ where children could freely and openly share their feelings, experiences and ideas. </a:t>
            </a:r>
          </a:p>
          <a:p>
            <a:pPr lvl="0"/>
            <a:r>
              <a:rPr lang="en-GB" dirty="0"/>
              <a:t>There were no exclusions by the school during the project period.</a:t>
            </a:r>
          </a:p>
          <a:p>
            <a:pPr lvl="0"/>
            <a:r>
              <a:rPr lang="en-GB" dirty="0"/>
              <a:t>Good attendance in the participating classes was maintained during those times when the school was open and during which the main project activities took place.  This was not always the case with other classes at the school.</a:t>
            </a:r>
          </a:p>
          <a:p>
            <a:pPr lvl="0"/>
            <a:r>
              <a:rPr lang="en-GB" dirty="0"/>
              <a:t>Children experiencing disadvantage and/or requiring Early Help appear to have experienced similar benefits from the project to those for other children.  </a:t>
            </a:r>
          </a:p>
          <a:p>
            <a:pPr marL="0" indent="0">
              <a:buNone/>
            </a:pPr>
            <a:br>
              <a:rPr lang="en-GB" dirty="0"/>
            </a:br>
            <a:endParaRPr lang="en-US" dirty="0">
              <a:solidFill>
                <a:schemeClr val="accent5"/>
              </a:solidFill>
            </a:endParaRPr>
          </a:p>
          <a:p>
            <a:endParaRPr lang="en-US" dirty="0"/>
          </a:p>
        </p:txBody>
      </p:sp>
    </p:spTree>
    <p:extLst>
      <p:ext uri="{BB962C8B-B14F-4D97-AF65-F5344CB8AC3E}">
        <p14:creationId xmlns:p14="http://schemas.microsoft.com/office/powerpoint/2010/main" val="17507046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D9E588-A28B-B74F-8583-2D769D2C495E}"/>
              </a:ext>
            </a:extLst>
          </p:cNvPr>
          <p:cNvSpPr>
            <a:spLocks noGrp="1"/>
          </p:cNvSpPr>
          <p:nvPr>
            <p:ph type="title"/>
          </p:nvPr>
        </p:nvSpPr>
        <p:spPr/>
        <p:txBody>
          <a:bodyPr/>
          <a:lstStyle/>
          <a:p>
            <a:r>
              <a:rPr lang="en-GB" b="1" dirty="0">
                <a:solidFill>
                  <a:schemeClr val="accent4"/>
                </a:solidFill>
              </a:rPr>
              <a:t>Summary of key findings (2)</a:t>
            </a:r>
            <a:endParaRPr lang="en-GB" dirty="0">
              <a:solidFill>
                <a:schemeClr val="accent4"/>
              </a:solidFill>
            </a:endParaRPr>
          </a:p>
        </p:txBody>
      </p:sp>
      <p:sp>
        <p:nvSpPr>
          <p:cNvPr id="3" name="Content Placeholder 2">
            <a:extLst>
              <a:ext uri="{FF2B5EF4-FFF2-40B4-BE49-F238E27FC236}">
                <a16:creationId xmlns:a16="http://schemas.microsoft.com/office/drawing/2014/main" id="{CB7846FE-1435-C34B-9BAD-7C32DA8355A6}"/>
              </a:ext>
            </a:extLst>
          </p:cNvPr>
          <p:cNvSpPr>
            <a:spLocks noGrp="1"/>
          </p:cNvSpPr>
          <p:nvPr>
            <p:ph idx="1"/>
          </p:nvPr>
        </p:nvSpPr>
        <p:spPr>
          <a:xfrm>
            <a:off x="838200" y="1825624"/>
            <a:ext cx="10683240" cy="4575176"/>
          </a:xfrm>
        </p:spPr>
        <p:txBody>
          <a:bodyPr>
            <a:normAutofit/>
          </a:bodyPr>
          <a:lstStyle/>
          <a:p>
            <a:pPr marL="0" indent="0">
              <a:buNone/>
            </a:pPr>
            <a:r>
              <a:rPr lang="en-GB" b="1" dirty="0">
                <a:solidFill>
                  <a:schemeClr val="accent5"/>
                </a:solidFill>
              </a:rPr>
              <a:t>Teachers’ well-being</a:t>
            </a:r>
            <a:endParaRPr lang="en-GB" dirty="0">
              <a:solidFill>
                <a:schemeClr val="accent5"/>
              </a:solidFill>
            </a:endParaRPr>
          </a:p>
          <a:p>
            <a:pPr marL="0" indent="0">
              <a:buNone/>
            </a:pPr>
            <a:endParaRPr lang="en-GB" dirty="0">
              <a:solidFill>
                <a:schemeClr val="accent5"/>
              </a:solidFill>
            </a:endParaRPr>
          </a:p>
          <a:p>
            <a:pPr lvl="0"/>
            <a:r>
              <a:rPr lang="en-GB" dirty="0"/>
              <a:t>The project was demonstrably beneficial to the well-being of the participating teachers. </a:t>
            </a:r>
          </a:p>
          <a:p>
            <a:pPr lvl="0"/>
            <a:r>
              <a:rPr lang="en-GB" dirty="0"/>
              <a:t>The project created a ‘safe space’ where adults could freely and openly share their feelings, experiences and ideas.</a:t>
            </a:r>
          </a:p>
          <a:p>
            <a:pPr lvl="0"/>
            <a:r>
              <a:rPr lang="en-GB" dirty="0"/>
              <a:t>The teachers were able to assert themselves through the project as active agents in their own authentic professional practice.</a:t>
            </a:r>
          </a:p>
          <a:p>
            <a:pPr marL="0" indent="0">
              <a:buNone/>
            </a:pPr>
            <a:br>
              <a:rPr lang="en-GB" dirty="0"/>
            </a:br>
            <a:endParaRPr lang="en-US" dirty="0">
              <a:solidFill>
                <a:schemeClr val="accent5"/>
              </a:solidFill>
            </a:endParaRPr>
          </a:p>
          <a:p>
            <a:endParaRPr lang="en-US" dirty="0"/>
          </a:p>
        </p:txBody>
      </p:sp>
    </p:spTree>
    <p:extLst>
      <p:ext uri="{BB962C8B-B14F-4D97-AF65-F5344CB8AC3E}">
        <p14:creationId xmlns:p14="http://schemas.microsoft.com/office/powerpoint/2010/main" val="41610590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D9E588-A28B-B74F-8583-2D769D2C495E}"/>
              </a:ext>
            </a:extLst>
          </p:cNvPr>
          <p:cNvSpPr>
            <a:spLocks noGrp="1"/>
          </p:cNvSpPr>
          <p:nvPr>
            <p:ph type="title"/>
          </p:nvPr>
        </p:nvSpPr>
        <p:spPr/>
        <p:txBody>
          <a:bodyPr/>
          <a:lstStyle/>
          <a:p>
            <a:r>
              <a:rPr lang="en-GB" b="1" dirty="0">
                <a:solidFill>
                  <a:schemeClr val="accent4"/>
                </a:solidFill>
              </a:rPr>
              <a:t>Summary of key findings (3)</a:t>
            </a:r>
            <a:endParaRPr lang="en-GB" dirty="0">
              <a:solidFill>
                <a:schemeClr val="accent4"/>
              </a:solidFill>
            </a:endParaRPr>
          </a:p>
        </p:txBody>
      </p:sp>
      <p:sp>
        <p:nvSpPr>
          <p:cNvPr id="3" name="Content Placeholder 2">
            <a:extLst>
              <a:ext uri="{FF2B5EF4-FFF2-40B4-BE49-F238E27FC236}">
                <a16:creationId xmlns:a16="http://schemas.microsoft.com/office/drawing/2014/main" id="{CB7846FE-1435-C34B-9BAD-7C32DA8355A6}"/>
              </a:ext>
            </a:extLst>
          </p:cNvPr>
          <p:cNvSpPr>
            <a:spLocks noGrp="1"/>
          </p:cNvSpPr>
          <p:nvPr>
            <p:ph idx="1"/>
          </p:nvPr>
        </p:nvSpPr>
        <p:spPr>
          <a:xfrm>
            <a:off x="838200" y="1825624"/>
            <a:ext cx="10683240" cy="4575176"/>
          </a:xfrm>
        </p:spPr>
        <p:txBody>
          <a:bodyPr>
            <a:normAutofit fontScale="55000" lnSpcReduction="20000"/>
          </a:bodyPr>
          <a:lstStyle/>
          <a:p>
            <a:pPr marL="0" indent="0">
              <a:buNone/>
            </a:pPr>
            <a:r>
              <a:rPr lang="en-GB" sz="4400" b="1" dirty="0">
                <a:solidFill>
                  <a:schemeClr val="accent5"/>
                </a:solidFill>
              </a:rPr>
              <a:t>Collaborative and creative practice</a:t>
            </a:r>
            <a:endParaRPr lang="en-GB" sz="4400" dirty="0">
              <a:solidFill>
                <a:schemeClr val="accent5"/>
              </a:solidFill>
            </a:endParaRPr>
          </a:p>
          <a:p>
            <a:pPr marL="0" indent="0">
              <a:buNone/>
            </a:pPr>
            <a:endParaRPr lang="en-GB" sz="3600" dirty="0">
              <a:solidFill>
                <a:schemeClr val="accent5"/>
              </a:solidFill>
            </a:endParaRPr>
          </a:p>
          <a:p>
            <a:pPr lvl="0"/>
            <a:r>
              <a:rPr lang="en-GB" sz="3600" dirty="0"/>
              <a:t>Project benefits appear to have been circular: </a:t>
            </a:r>
            <a:r>
              <a:rPr lang="en-GB" sz="3600" i="1" dirty="0"/>
              <a:t>“healthy wellbeing for pupils equals healthy wellbeing for staff equals healthy wellbeing for pupils.” </a:t>
            </a:r>
            <a:endParaRPr lang="en-GB" sz="3600" dirty="0"/>
          </a:p>
          <a:p>
            <a:pPr lvl="0"/>
            <a:r>
              <a:rPr lang="en-GB" sz="3600" dirty="0"/>
              <a:t>Collaboration itself seems to have been a key element in promoting teachers’ (and thus children’s) well-being.</a:t>
            </a:r>
          </a:p>
          <a:p>
            <a:pPr lvl="0"/>
            <a:r>
              <a:rPr lang="en-GB" sz="3600" dirty="0"/>
              <a:t>Collaborating within ’the crucible paradigm’ allowed Big Brum and the teachers to work with considerable freedom.</a:t>
            </a:r>
          </a:p>
          <a:p>
            <a:pPr lvl="0"/>
            <a:r>
              <a:rPr lang="en-GB" sz="3600" dirty="0"/>
              <a:t>The project strongly emphasised the affective dimension for both adult and child participants, including providing a space where participants could talk about, rather than repress, their feelings. </a:t>
            </a:r>
          </a:p>
          <a:p>
            <a:pPr lvl="0"/>
            <a:r>
              <a:rPr lang="en-GB" sz="3600" dirty="0"/>
              <a:t>Experiencing and processing their own felt/emotional responses to the project appears to have empowered the teachers when it came to their work with the children.</a:t>
            </a:r>
          </a:p>
          <a:p>
            <a:pPr lvl="0"/>
            <a:r>
              <a:rPr lang="en-GB" sz="3600" dirty="0"/>
              <a:t>Pedagogies employed by this project could be widely and beneficially applicable beyond it.</a:t>
            </a:r>
          </a:p>
          <a:p>
            <a:pPr marL="0" indent="0">
              <a:buNone/>
            </a:pPr>
            <a:br>
              <a:rPr lang="en-GB" dirty="0"/>
            </a:br>
            <a:endParaRPr lang="en-US" dirty="0">
              <a:solidFill>
                <a:schemeClr val="accent5"/>
              </a:solidFill>
            </a:endParaRPr>
          </a:p>
          <a:p>
            <a:endParaRPr lang="en-US" dirty="0"/>
          </a:p>
        </p:txBody>
      </p:sp>
    </p:spTree>
    <p:extLst>
      <p:ext uri="{BB962C8B-B14F-4D97-AF65-F5344CB8AC3E}">
        <p14:creationId xmlns:p14="http://schemas.microsoft.com/office/powerpoint/2010/main" val="30194547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D9E588-A28B-B74F-8583-2D769D2C495E}"/>
              </a:ext>
            </a:extLst>
          </p:cNvPr>
          <p:cNvSpPr>
            <a:spLocks noGrp="1"/>
          </p:cNvSpPr>
          <p:nvPr>
            <p:ph type="title"/>
          </p:nvPr>
        </p:nvSpPr>
        <p:spPr/>
        <p:txBody>
          <a:bodyPr/>
          <a:lstStyle/>
          <a:p>
            <a:r>
              <a:rPr lang="en-GB" b="1" dirty="0">
                <a:solidFill>
                  <a:schemeClr val="accent4"/>
                </a:solidFill>
              </a:rPr>
              <a:t>Conclusion</a:t>
            </a:r>
            <a:endParaRPr lang="en-GB" dirty="0">
              <a:solidFill>
                <a:schemeClr val="accent4"/>
              </a:solidFill>
            </a:endParaRPr>
          </a:p>
        </p:txBody>
      </p:sp>
      <p:sp>
        <p:nvSpPr>
          <p:cNvPr id="3" name="Content Placeholder 2">
            <a:extLst>
              <a:ext uri="{FF2B5EF4-FFF2-40B4-BE49-F238E27FC236}">
                <a16:creationId xmlns:a16="http://schemas.microsoft.com/office/drawing/2014/main" id="{CB7846FE-1435-C34B-9BAD-7C32DA8355A6}"/>
              </a:ext>
            </a:extLst>
          </p:cNvPr>
          <p:cNvSpPr>
            <a:spLocks noGrp="1"/>
          </p:cNvSpPr>
          <p:nvPr>
            <p:ph idx="1"/>
          </p:nvPr>
        </p:nvSpPr>
        <p:spPr>
          <a:xfrm>
            <a:off x="838200" y="1825624"/>
            <a:ext cx="10683240" cy="4575176"/>
          </a:xfrm>
        </p:spPr>
        <p:txBody>
          <a:bodyPr>
            <a:normAutofit fontScale="85000" lnSpcReduction="10000"/>
          </a:bodyPr>
          <a:lstStyle/>
          <a:p>
            <a:pPr marL="0" indent="0">
              <a:buNone/>
            </a:pPr>
            <a:r>
              <a:rPr lang="en-GB" dirty="0"/>
              <a:t>The findings demonstrate clearly that this project benefited all children, including those identified by the school as being most at risk of school exclusion.  </a:t>
            </a:r>
          </a:p>
          <a:p>
            <a:pPr marL="0" indent="0">
              <a:buNone/>
            </a:pPr>
            <a:endParaRPr lang="en-GB" dirty="0"/>
          </a:p>
          <a:p>
            <a:pPr marL="0" indent="0">
              <a:buNone/>
            </a:pPr>
            <a:r>
              <a:rPr lang="en-GB" dirty="0"/>
              <a:t>They also demonstrate how creative collaboration helped enable teachers’ felt understanding’ of the work, thereby giving rise to forms of authentic practice that resulted in these benefits.</a:t>
            </a:r>
          </a:p>
          <a:p>
            <a:pPr marL="0" indent="0">
              <a:buNone/>
            </a:pPr>
            <a:endParaRPr lang="en-GB" dirty="0"/>
          </a:p>
          <a:p>
            <a:pPr marL="0" indent="0">
              <a:buNone/>
            </a:pPr>
            <a:r>
              <a:rPr lang="en-GB" dirty="0"/>
              <a:t>This project has taken a significant step forward in terms of using drama to enable significant collaborative work that connects Big Brum’s creative practice to the authentic emotional and educational needs of teachers and children.   </a:t>
            </a:r>
          </a:p>
          <a:p>
            <a:pPr marL="0" indent="0">
              <a:buNone/>
            </a:pPr>
            <a:br>
              <a:rPr lang="en-GB" dirty="0"/>
            </a:br>
            <a:endParaRPr lang="en-US" dirty="0">
              <a:solidFill>
                <a:schemeClr val="accent5"/>
              </a:solidFill>
            </a:endParaRPr>
          </a:p>
          <a:p>
            <a:endParaRPr lang="en-US" dirty="0"/>
          </a:p>
        </p:txBody>
      </p:sp>
    </p:spTree>
    <p:extLst>
      <p:ext uri="{BB962C8B-B14F-4D97-AF65-F5344CB8AC3E}">
        <p14:creationId xmlns:p14="http://schemas.microsoft.com/office/powerpoint/2010/main" val="16743698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D9E588-A28B-B74F-8583-2D769D2C495E}"/>
              </a:ext>
            </a:extLst>
          </p:cNvPr>
          <p:cNvSpPr>
            <a:spLocks noGrp="1"/>
          </p:cNvSpPr>
          <p:nvPr>
            <p:ph type="title"/>
          </p:nvPr>
        </p:nvSpPr>
        <p:spPr/>
        <p:txBody>
          <a:bodyPr/>
          <a:lstStyle/>
          <a:p>
            <a:r>
              <a:rPr lang="en-GB" b="1" dirty="0">
                <a:solidFill>
                  <a:schemeClr val="accent4"/>
                </a:solidFill>
              </a:rPr>
              <a:t>Recommendations</a:t>
            </a:r>
            <a:endParaRPr lang="en-GB" dirty="0">
              <a:solidFill>
                <a:schemeClr val="accent4"/>
              </a:solidFill>
            </a:endParaRPr>
          </a:p>
        </p:txBody>
      </p:sp>
      <p:sp>
        <p:nvSpPr>
          <p:cNvPr id="3" name="Content Placeholder 2">
            <a:extLst>
              <a:ext uri="{FF2B5EF4-FFF2-40B4-BE49-F238E27FC236}">
                <a16:creationId xmlns:a16="http://schemas.microsoft.com/office/drawing/2014/main" id="{CB7846FE-1435-C34B-9BAD-7C32DA8355A6}"/>
              </a:ext>
            </a:extLst>
          </p:cNvPr>
          <p:cNvSpPr>
            <a:spLocks noGrp="1"/>
          </p:cNvSpPr>
          <p:nvPr>
            <p:ph idx="1"/>
          </p:nvPr>
        </p:nvSpPr>
        <p:spPr>
          <a:xfrm>
            <a:off x="838200" y="1825624"/>
            <a:ext cx="10683240" cy="4575176"/>
          </a:xfrm>
        </p:spPr>
        <p:txBody>
          <a:bodyPr>
            <a:normAutofit fontScale="62500" lnSpcReduction="20000"/>
          </a:bodyPr>
          <a:lstStyle/>
          <a:p>
            <a:pPr marL="0" indent="0">
              <a:buNone/>
            </a:pPr>
            <a:r>
              <a:rPr lang="en-GB" sz="3400" dirty="0"/>
              <a:t>This project raises the potential for the company to go both deeper and wider in terms of further development.  This might include more in-depth work with existing partner schools; exploring the transferability of ‘the Benson model’ to other contexts and settings; the development of a CPD programme that draws on its pedagogies.</a:t>
            </a:r>
          </a:p>
          <a:p>
            <a:pPr marL="0" indent="0">
              <a:buNone/>
            </a:pPr>
            <a:r>
              <a:rPr lang="en-GB" sz="3400" dirty="0"/>
              <a:t> </a:t>
            </a:r>
          </a:p>
          <a:p>
            <a:pPr marL="0" indent="0">
              <a:buNone/>
            </a:pPr>
            <a:r>
              <a:rPr lang="en-GB" sz="3400" dirty="0"/>
              <a:t>This in turn raises questions about whether Big Brum should work predominantly with schools which appear to be ‘compatible’ or seek to engage a wider spectrum of schools.</a:t>
            </a:r>
          </a:p>
          <a:p>
            <a:pPr marL="0" indent="0">
              <a:buNone/>
            </a:pPr>
            <a:r>
              <a:rPr lang="en-GB" sz="3400" dirty="0"/>
              <a:t> </a:t>
            </a:r>
          </a:p>
          <a:p>
            <a:pPr marL="0" indent="0">
              <a:buNone/>
            </a:pPr>
            <a:r>
              <a:rPr lang="en-GB" sz="3400" dirty="0"/>
              <a:t>Data collection methods could be developed further, so as to be more sensitive and inclusive to partner needs and so as to restore aspects of research design that it had not been possible to pursue during the conditions in which this research took place.</a:t>
            </a:r>
          </a:p>
          <a:p>
            <a:pPr marL="0" indent="0">
              <a:buNone/>
            </a:pPr>
            <a:r>
              <a:rPr lang="en-GB" sz="3400" dirty="0"/>
              <a:t> </a:t>
            </a:r>
          </a:p>
          <a:p>
            <a:pPr marL="0" indent="0">
              <a:buNone/>
            </a:pPr>
            <a:r>
              <a:rPr lang="en-GB" sz="3400" dirty="0"/>
              <a:t>The further development of Expert Interpretation Panels should be considered and could be beneficial for those involved.</a:t>
            </a:r>
          </a:p>
          <a:p>
            <a:pPr marL="0" indent="0">
              <a:buNone/>
            </a:pPr>
            <a:br>
              <a:rPr lang="en-GB" dirty="0"/>
            </a:br>
            <a:endParaRPr lang="en-US" dirty="0">
              <a:solidFill>
                <a:schemeClr val="accent5"/>
              </a:solidFill>
            </a:endParaRPr>
          </a:p>
          <a:p>
            <a:endParaRPr lang="en-US" dirty="0"/>
          </a:p>
        </p:txBody>
      </p:sp>
    </p:spTree>
    <p:extLst>
      <p:ext uri="{BB962C8B-B14F-4D97-AF65-F5344CB8AC3E}">
        <p14:creationId xmlns:p14="http://schemas.microsoft.com/office/powerpoint/2010/main" val="35949915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375</TotalTime>
  <Words>966</Words>
  <Application>Microsoft Macintosh PowerPoint</Application>
  <PresentationFormat>Widescreen</PresentationFormat>
  <Paragraphs>64</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To Be Project  Socially connected:  the displaced teacher  and  the displaced child </vt:lpstr>
      <vt:lpstr>Introduction (1)</vt:lpstr>
      <vt:lpstr>Introduction (2)</vt:lpstr>
      <vt:lpstr>Contexts – well-being crisis, global pandemic</vt:lpstr>
      <vt:lpstr>Summary of key findings (1)</vt:lpstr>
      <vt:lpstr>Summary of key findings (2)</vt:lpstr>
      <vt:lpstr>Summary of key findings (3)</vt:lpstr>
      <vt:lpstr>Conclusion</vt:lpstr>
      <vt:lpstr>Recommendations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Making a (guide)book</dc:title>
  <dc:creator>Apple</dc:creator>
  <cp:lastModifiedBy>ben ballin</cp:lastModifiedBy>
  <cp:revision>24</cp:revision>
  <dcterms:created xsi:type="dcterms:W3CDTF">2020-06-11T10:31:05Z</dcterms:created>
  <dcterms:modified xsi:type="dcterms:W3CDTF">2021-04-30T15:20:37Z</dcterms:modified>
</cp:coreProperties>
</file>